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648" r:id="rId2"/>
  </p:sldMasterIdLst>
  <p:notesMasterIdLst>
    <p:notesMasterId r:id="rId19"/>
  </p:notesMasterIdLst>
  <p:handoutMasterIdLst>
    <p:handoutMasterId r:id="rId20"/>
  </p:handoutMasterIdLst>
  <p:sldIdLst>
    <p:sldId id="258" r:id="rId3"/>
    <p:sldId id="257" r:id="rId4"/>
    <p:sldId id="409" r:id="rId5"/>
    <p:sldId id="393" r:id="rId6"/>
    <p:sldId id="420" r:id="rId7"/>
    <p:sldId id="425" r:id="rId8"/>
    <p:sldId id="426" r:id="rId9"/>
    <p:sldId id="399" r:id="rId10"/>
    <p:sldId id="422" r:id="rId11"/>
    <p:sldId id="424" r:id="rId12"/>
    <p:sldId id="415" r:id="rId13"/>
    <p:sldId id="421" r:id="rId14"/>
    <p:sldId id="416" r:id="rId15"/>
    <p:sldId id="392" r:id="rId16"/>
    <p:sldId id="391" r:id="rId17"/>
    <p:sldId id="348" r:id="rId18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D8B3"/>
    <a:srgbClr val="666666"/>
    <a:srgbClr val="78ADDC"/>
    <a:srgbClr val="5B9BD5"/>
    <a:srgbClr val="688EB0"/>
    <a:srgbClr val="DBE4EC"/>
    <a:srgbClr val="41719C"/>
    <a:srgbClr val="FFFFFF"/>
    <a:srgbClr val="BFBFBF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86" autoAdjust="0"/>
    <p:restoredTop sz="93582" autoAdjust="0"/>
  </p:normalViewPr>
  <p:slideViewPr>
    <p:cSldViewPr snapToGrid="0" showGuides="1">
      <p:cViewPr varScale="1">
        <p:scale>
          <a:sx n="62" d="100"/>
          <a:sy n="62" d="100"/>
        </p:scale>
        <p:origin x="704" y="5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58294-447B-4283-98FA-EE933C923C45}" type="datetimeFigureOut">
              <a:rPr lang="id-ID" smtClean="0"/>
              <a:t>17/07/2024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049F-790F-4D2A-9600-0558D485B35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8430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D058D-77DE-41EB-8256-358F24B10396}" type="datetimeFigureOut">
              <a:rPr lang="id-ID" smtClean="0"/>
              <a:t>17/07/2024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52A53-6207-4E85-A471-94F235D1B6A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95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747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 our community, billboards work well, but in your community, it might be a website or a commercial or something entirely different.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when it’s warmer and traffic tends to be higher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759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05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535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 err="1"/>
              <a:t>Madie</a:t>
            </a:r>
            <a:r>
              <a:rPr lang="en-US" dirty="0"/>
              <a:t> find Fenton pic</a:t>
            </a:r>
          </a:p>
        </p:txBody>
      </p:sp>
    </p:spTree>
    <p:extLst>
      <p:ext uri="{BB962C8B-B14F-4D97-AF65-F5344CB8AC3E}">
        <p14:creationId xmlns:p14="http://schemas.microsoft.com/office/powerpoint/2010/main" val="2396007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62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dirty="0"/>
              <a:t>**submissions open regardless of CU membership</a:t>
            </a:r>
          </a:p>
        </p:txBody>
      </p:sp>
    </p:spTree>
    <p:extLst>
      <p:ext uri="{BB962C8B-B14F-4D97-AF65-F5344CB8AC3E}">
        <p14:creationId xmlns:p14="http://schemas.microsoft.com/office/powerpoint/2010/main" val="3752793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local chambers of commerce, African American advisory committees, minority business directories, and other community networks. </a:t>
            </a:r>
            <a:r>
              <a:rPr lang="en-US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 also talked it up on the radio and on-stage at a cultural festival the credit union sponsored.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sz="12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and taking into consideration </a:t>
            </a:r>
            <a:r>
              <a:rPr lang="en-US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whether applicants addressed all contest questions, showed originality and authenticity in their ideas, and provided comprehensive responses.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sz="12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801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After raising a daughter with special needs, Cherie Long identified a disparity in the support and resources accessible to adults with intellectual and developmental disabilities.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71837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Billboards of Inclusion dovetails with our broader strategy to achieve financial inclusion. 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Supporting businesses and promoting homeownership to minimize racial gaps.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sz="1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encapsulates our DEI strategy.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— </a:t>
            </a:r>
            <a:r>
              <a:rPr lang="en-US" sz="1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whether that means opening accounts, promoting local businesses during Black History Month and Hispanic Heritage Month, or showcasing exceptional minority-owned businesses through a contest like this 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107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b="0" i="1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That can happen when advertisers have not purchased follow-on placements.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rather than a large bank focused on national promotions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n-US" sz="12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because the goal of the contest was to </a:t>
            </a:r>
            <a:r>
              <a:rPr lang="en-US" sz="1200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showcase the winners</a:t>
            </a:r>
            <a:r>
              <a:rPr lang="en-US" sz="1200" b="0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2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793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776E2B-4E9D-4287-980C-D60DB8EB7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751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715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798365" y="1863563"/>
            <a:ext cx="4320209" cy="214685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3A0C03D-7175-4249-8645-FC69A4333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3858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EC56EB-E237-47DA-BDE2-6FB971E81A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3858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9271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2900" y="3429000"/>
            <a:ext cx="11511643" cy="289015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4589E0-FCFA-4B42-AF69-8947F32C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299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5815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2716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2740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Larger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6588" y="556591"/>
            <a:ext cx="4796803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F06556-9F12-465F-B2C0-54CECBEC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232" y="352933"/>
            <a:ext cx="5105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3F101C5-B687-491E-B510-40EEFA57B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7232" y="1813433"/>
            <a:ext cx="5105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3464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Narro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79934" y="556591"/>
            <a:ext cx="3763134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BBD1E5-9D57-4B5D-8EED-2C6C7B51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696" y="352933"/>
            <a:ext cx="59649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B95F113-F22A-411F-90D1-604D01D2E5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7696" y="1813433"/>
            <a:ext cx="59649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3838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Circul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76950" y="933450"/>
            <a:ext cx="5010150" cy="5010150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239176-84CA-4769-8C2A-4B12CCCF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2212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FBC631E-689D-4F87-AC80-68A2ECC7F9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2546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mond Shape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9459" y="2147652"/>
            <a:ext cx="3968334" cy="3968334"/>
          </a:xfrm>
          <a:prstGeom prst="diamond">
            <a:avLst/>
          </a:prstGeom>
        </p:spPr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888001C-70F5-4CC5-B714-32C673B14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E5863BF-3BAA-468E-8591-A166685F3B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79136" y="1813433"/>
            <a:ext cx="58734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1994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69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515012" y="0"/>
            <a:ext cx="5637976" cy="6858000"/>
          </a:xfrm>
          <a:prstGeom prst="parallelogram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0F2259-6A45-4056-917B-3483BF364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28864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3181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89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7233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44476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71720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EA480F-11A6-4E0A-AAA0-130EDEFA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31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90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174723" y="2133599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9456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428921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274CDA7-2A50-4760-9DE8-BFEC9CB84D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44189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9266E8-897B-4139-B079-3B7E3F23F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1511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9459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434667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77C-F7AA-4B28-96C5-2AC563490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602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9469" y="25072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25405" y="25072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249469" y="353961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25405" y="353961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882605-9D61-4771-888D-D4F9CEACF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3616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6EFC2BE-4B12-4D9E-93AB-C627D58502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463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BAA18E-797A-4640-96B4-8E742E54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7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222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57385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354197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51009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AA0131-6ABE-498C-B46E-1C66B26F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2926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5646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5646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8814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28814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09600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09600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963186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963186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5B14D1-77AB-40E2-8070-6C57178DB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6194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240651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40651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1959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045059" y="0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291541" y="0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3494867"/>
            <a:ext cx="3921125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045059" y="3494867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291541" y="3494867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8ADBF1C-D9DF-481D-A36E-5DF15544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1607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3740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78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63855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63855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313333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313333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3191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 w/ Text and Photos on S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9212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981767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88FA72-1C8E-4629-940E-23C2EC57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8D4505A-8324-48E4-8F64-9F2F2E0DF1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2305" y="2012101"/>
            <a:ext cx="5087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795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2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974667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FA1CA4-D01B-4C07-B0D2-35E46506C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3" y="352933"/>
            <a:ext cx="45138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F3B7B5A-104B-4925-A89A-421ED2CDBB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57353" y="1813433"/>
            <a:ext cx="4513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0010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hotos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93322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93322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400801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400801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2EB682-AA29-483B-A75D-115788335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11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61884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120EEA1-0FB8-43C0-89AB-C5CE0A505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982" y="352933"/>
            <a:ext cx="4959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EA526-192B-4F93-9954-8A291020B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2982" y="1813433"/>
            <a:ext cx="4959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7252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43705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196C3E-80DE-41DA-8FB7-DC519D417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9632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AF09D-D5A3-4097-B3D8-B97DAEA474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59632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2964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474846"/>
            <a:ext cx="12192000" cy="21680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0573D61-200A-41EF-BADC-F4BF777F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3B6CE-F4AA-476F-B996-8C63CBDC8C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3996757"/>
            <a:ext cx="10515600" cy="2168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6974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991032"/>
            <a:ext cx="538316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862DE7F-DF93-4225-9D35-4107D953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7E38B-2146-4F7E-97F1-0851D8BDD0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1991031"/>
            <a:ext cx="5056632" cy="4173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9905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00" y="547243"/>
            <a:ext cx="6096000" cy="575730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41D8151-7BD1-4974-9E9D-F50FA6D2D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9740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4BD0D-03A5-4801-9764-A6BD093B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9740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979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Small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42301" y="278020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142301" y="3432383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1ED6DB3-7950-4E04-A9AC-012C02A53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6270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BC14F7B-D2A4-430A-B518-87393DAB3B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7032" y="1813433"/>
            <a:ext cx="56270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878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46516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Phone, iPad, Desktop,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c.png">
            <a:extLst>
              <a:ext uri="{FF2B5EF4-FFF2-40B4-BE49-F238E27FC236}">
                <a16:creationId xmlns:a16="http://schemas.microsoft.com/office/drawing/2014/main" id="{C100ABBE-5CB0-4EEB-B696-34F3E5315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85566"/>
            <a:ext cx="7704667" cy="4622800"/>
          </a:xfrm>
          <a:prstGeom prst="rect">
            <a:avLst/>
          </a:prstGeom>
        </p:spPr>
      </p:pic>
      <p:pic>
        <p:nvPicPr>
          <p:cNvPr id="7" name="Picture 6" descr="Ipad Black.png">
            <a:extLst>
              <a:ext uri="{FF2B5EF4-FFF2-40B4-BE49-F238E27FC236}">
                <a16:creationId xmlns:a16="http://schemas.microsoft.com/office/drawing/2014/main" id="{7B578DC1-71D3-47B1-9087-5F0A70AF4D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871" y="3246782"/>
            <a:ext cx="1931931" cy="2822222"/>
          </a:xfrm>
          <a:prstGeom prst="rect">
            <a:avLst/>
          </a:prstGeom>
        </p:spPr>
      </p:pic>
      <p:pic>
        <p:nvPicPr>
          <p:cNvPr id="8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3BA6F6E4-D610-4BA3-BEAD-450B84C5B9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432" y="3399183"/>
            <a:ext cx="5247815" cy="3148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DESIGN\GRAFICRIVER\MY CREATION\EM\2016\06_June\Cosmic Fashion Presentation\Gadget\iPhone6 White.png">
            <a:extLst>
              <a:ext uri="{FF2B5EF4-FFF2-40B4-BE49-F238E27FC236}">
                <a16:creationId xmlns:a16="http://schemas.microsoft.com/office/drawing/2014/main" id="{42BCCE79-2B07-42FD-BEE7-604EDF13F9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60" y="4078764"/>
            <a:ext cx="945846" cy="1919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18639" y="2314281"/>
            <a:ext cx="4378132" cy="253470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144719" y="3633020"/>
            <a:ext cx="1550234" cy="204974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645261" y="4078764"/>
            <a:ext cx="2601463" cy="167291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117667" y="4393315"/>
            <a:ext cx="733031" cy="127689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A47223-6F91-493C-8EC1-B99CED64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4505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5F463937-25BD-4D9B-B35E-26136B692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48620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23411" y="2304078"/>
            <a:ext cx="4378132" cy="265981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3019A4-F182-4EA8-92D2-334C8BBC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64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Text and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EA444AB7-5AA1-45E2-B83B-397F658BD4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4" y="1764977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666609" y="2455443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D9C8BE-1E8F-4FD5-91E9-DF4782A0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5833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0D9F044-FF3E-42D7-9945-D182F36A65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58336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591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Overlapping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267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43565" y="1216229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56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pad Black.png">
            <a:extLst>
              <a:ext uri="{FF2B5EF4-FFF2-40B4-BE49-F238E27FC236}">
                <a16:creationId xmlns:a16="http://schemas.microsoft.com/office/drawing/2014/main" id="{233FBA10-6D20-4F08-9E7A-A803744397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48" y="1528536"/>
            <a:ext cx="3355879" cy="4902367"/>
          </a:xfrm>
          <a:prstGeom prst="rect">
            <a:avLst/>
          </a:prstGeom>
        </p:spPr>
      </p:pic>
      <p:sp>
        <p:nvSpPr>
          <p:cNvPr id="8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757738" y="2243138"/>
            <a:ext cx="2657475" cy="34839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2EC26A-A839-4217-94CC-61D648356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7430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Overlapping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498433" y="1843402"/>
            <a:ext cx="2995564" cy="39020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D7AC285-12A1-4584-95A0-CC6E7DB6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919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E9FB409-BC5F-4CEF-9EF4-5D8558477D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4919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3806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5A22C977-9ACD-4DB1-A9CA-4388B6468C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8723" y="1942697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76838" y="2941218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5E1E57F-A42E-4943-B11B-B92D1673A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070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CB1576CF-E62C-4762-8F20-562F4B1C1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53" y="1423306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419514" y="2421827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B8410A4-D174-4C06-892D-9F755731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350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2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DESIGN\GRAFICRIVER\MY CREATION\2016\01_Rockefeller Creative PowerPoint Template\Mobile.png">
            <a:extLst>
              <a:ext uri="{FF2B5EF4-FFF2-40B4-BE49-F238E27FC236}">
                <a16:creationId xmlns:a16="http://schemas.microsoft.com/office/drawing/2014/main" id="{97DBADF8-049D-4783-A1F1-C0200CECD3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9" y="2046508"/>
            <a:ext cx="4375840" cy="4171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13344" y="2813411"/>
            <a:ext cx="1469076" cy="26280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527322" y="2803235"/>
            <a:ext cx="1445955" cy="265838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341395-FD83-4CE8-88D8-05EA6207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4839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9213" y="3657366"/>
            <a:ext cx="3583937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07543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48522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148522" y="213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341AC4-4813-432F-B33C-065F2D5C4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7037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224C2B-99D3-47B5-A6E8-7127667E93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032" y="1813433"/>
            <a:ext cx="7037832" cy="1454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4648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74889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" y="2728210"/>
            <a:ext cx="4646950" cy="41297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6951" y="0"/>
            <a:ext cx="7545049" cy="272821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5175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856438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BF207-82F0-4D08-A680-D84B8682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325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9897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77485" cy="6879771"/>
          </a:xfrm>
          <a:custGeom>
            <a:avLst/>
            <a:gdLst>
              <a:gd name="connsiteX0" fmla="*/ 0 w 12192000"/>
              <a:gd name="connsiteY0" fmla="*/ 6857999 h 6857999"/>
              <a:gd name="connsiteX1" fmla="*/ 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0" fmla="*/ 0 w 12177485"/>
              <a:gd name="connsiteY0" fmla="*/ 6879771 h 6879771"/>
              <a:gd name="connsiteX1" fmla="*/ 0 w 12177485"/>
              <a:gd name="connsiteY1" fmla="*/ 21772 h 6879771"/>
              <a:gd name="connsiteX2" fmla="*/ 12177485 w 12177485"/>
              <a:gd name="connsiteY2" fmla="*/ 0 h 6879771"/>
              <a:gd name="connsiteX3" fmla="*/ 0 w 12177485"/>
              <a:gd name="connsiteY3" fmla="*/ 6879771 h 687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5" h="6879771">
                <a:moveTo>
                  <a:pt x="0" y="6879771"/>
                </a:moveTo>
                <a:lnTo>
                  <a:pt x="0" y="21772"/>
                </a:lnTo>
                <a:lnTo>
                  <a:pt x="12177485" y="0"/>
                </a:lnTo>
                <a:lnTo>
                  <a:pt x="0" y="6879771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508265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0" y="0"/>
            <a:ext cx="12192000" cy="6858000"/>
          </a:xfrm>
          <a:prstGeom prst="rtTriangl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1F5DA1-F79E-476A-85C9-0CA589676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6522C90-297E-41DE-9F9B-7F5A39CAF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3880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5104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for 4 Headsh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29010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611358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93706" y="2377451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376054" y="2377450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86B445E-FB1B-4F2C-B3EA-F1BF393BA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6313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20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307889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5120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6488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ifferent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3927423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923858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3618710"/>
            <a:ext cx="3927423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1983783"/>
            <a:ext cx="3576221" cy="487421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923858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2238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682372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18837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8964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52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  <p:bldP spid="16" grpId="0"/>
      <p:bldP spid="17" grpId="0"/>
      <p:bldP spid="1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27230" y="0"/>
            <a:ext cx="8264769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1430215 w 7526215"/>
              <a:gd name="connsiteY3" fmla="*/ 6893169 h 6893169"/>
              <a:gd name="connsiteX4" fmla="*/ 0 w 7526215"/>
              <a:gd name="connsiteY4" fmla="*/ 0 h 6893169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3587261 w 7526215"/>
              <a:gd name="connsiteY3" fmla="*/ 6881446 h 6893169"/>
              <a:gd name="connsiteX4" fmla="*/ 0 w 7526215"/>
              <a:gd name="connsiteY4" fmla="*/ 0 h 6893169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4325815 w 8264769"/>
              <a:gd name="connsiteY3" fmla="*/ 6846277 h 6858000"/>
              <a:gd name="connsiteX4" fmla="*/ 0 w 8264769"/>
              <a:gd name="connsiteY4" fmla="*/ 0 h 6858000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3610708 w 8264769"/>
              <a:gd name="connsiteY3" fmla="*/ 6858000 h 6858000"/>
              <a:gd name="connsiteX4" fmla="*/ 0 w 826476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4769" h="6858000">
                <a:moveTo>
                  <a:pt x="0" y="0"/>
                </a:moveTo>
                <a:lnTo>
                  <a:pt x="8264769" y="0"/>
                </a:lnTo>
                <a:lnTo>
                  <a:pt x="8264769" y="6858000"/>
                </a:lnTo>
                <a:lnTo>
                  <a:pt x="3610708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033D1E7-9E4C-440A-8EE0-A18C423FE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2901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232FC3-4F42-4D66-A0DF-C8F6EAE5B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41510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9825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7" name="Google Shape;12;p2">
            <a:extLst>
              <a:ext uri="{FF2B5EF4-FFF2-40B4-BE49-F238E27FC236}">
                <a16:creationId xmlns:a16="http://schemas.microsoft.com/office/drawing/2014/main" id="{2FE097FB-E60C-4265-A152-BBE4E7C69D5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Google Shape;6;p1">
            <a:extLst>
              <a:ext uri="{FF2B5EF4-FFF2-40B4-BE49-F238E27FC236}">
                <a16:creationId xmlns:a16="http://schemas.microsoft.com/office/drawing/2014/main" id="{F13AFF8D-7BF6-4828-9EB7-F696B711DA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01556C-A161-4F17-AF4C-4AB7856CB1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FC78BC-1FDC-42BE-A922-7817F84C4639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0341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5" name="Google Shape;6;p1">
            <a:extLst>
              <a:ext uri="{FF2B5EF4-FFF2-40B4-BE49-F238E27FC236}">
                <a16:creationId xmlns:a16="http://schemas.microsoft.com/office/drawing/2014/main" id="{EFDCCB6C-958F-4EE3-992C-921AA918AC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38FA1B-0810-4B2E-8425-F3F3298EB7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8CC7F9-D107-43E1-8E47-8AD045C583CF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8" name="Google Shape;12;p2">
            <a:extLst>
              <a:ext uri="{FF2B5EF4-FFF2-40B4-BE49-F238E27FC236}">
                <a16:creationId xmlns:a16="http://schemas.microsoft.com/office/drawing/2014/main" id="{3AF7C283-478E-479E-9AF0-06F0CCE5A3E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727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 dirty="0"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6845F6-3D82-4B0B-AB85-CCCFAA84F2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E6604A-742F-4856-B877-121A4EEB1CAD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9" name="Google Shape;12;p2">
            <a:extLst>
              <a:ext uri="{FF2B5EF4-FFF2-40B4-BE49-F238E27FC236}">
                <a16:creationId xmlns:a16="http://schemas.microsoft.com/office/drawing/2014/main" id="{FB2F3C9A-9F4E-4674-8D89-BEF4C0DDA70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3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-27709"/>
            <a:ext cx="7675128" cy="6899562"/>
          </a:xfrm>
          <a:custGeom>
            <a:avLst/>
            <a:gdLst>
              <a:gd name="connsiteX0" fmla="*/ 0 w 4460875"/>
              <a:gd name="connsiteY0" fmla="*/ 0 h 6857999"/>
              <a:gd name="connsiteX1" fmla="*/ 4460875 w 4460875"/>
              <a:gd name="connsiteY1" fmla="*/ 0 h 6857999"/>
              <a:gd name="connsiteX2" fmla="*/ 4460875 w 4460875"/>
              <a:gd name="connsiteY2" fmla="*/ 6857999 h 6857999"/>
              <a:gd name="connsiteX3" fmla="*/ 0 w 4460875"/>
              <a:gd name="connsiteY3" fmla="*/ 6857999 h 6857999"/>
              <a:gd name="connsiteX4" fmla="*/ 0 w 4460875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4460875 w 8935893"/>
              <a:gd name="connsiteY2" fmla="*/ 6857999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878984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227820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894329"/>
              <a:gd name="connsiteY0" fmla="*/ 0 h 6857999"/>
              <a:gd name="connsiteX1" fmla="*/ 8894329 w 8894329"/>
              <a:gd name="connsiteY1" fmla="*/ 13855 h 6857999"/>
              <a:gd name="connsiteX2" fmla="*/ 3227820 w 8894329"/>
              <a:gd name="connsiteY2" fmla="*/ 6844144 h 6857999"/>
              <a:gd name="connsiteX3" fmla="*/ 0 w 8894329"/>
              <a:gd name="connsiteY3" fmla="*/ 6857999 h 6857999"/>
              <a:gd name="connsiteX4" fmla="*/ 0 w 8894329"/>
              <a:gd name="connsiteY4" fmla="*/ 0 h 6857999"/>
              <a:gd name="connsiteX0" fmla="*/ 0 w 8908183"/>
              <a:gd name="connsiteY0" fmla="*/ 0 h 6857999"/>
              <a:gd name="connsiteX1" fmla="*/ 8908183 w 8908183"/>
              <a:gd name="connsiteY1" fmla="*/ 13855 h 6857999"/>
              <a:gd name="connsiteX2" fmla="*/ 3227820 w 8908183"/>
              <a:gd name="connsiteY2" fmla="*/ 6844144 h 6857999"/>
              <a:gd name="connsiteX3" fmla="*/ 0 w 8908183"/>
              <a:gd name="connsiteY3" fmla="*/ 6857999 h 6857999"/>
              <a:gd name="connsiteX4" fmla="*/ 0 w 8908183"/>
              <a:gd name="connsiteY4" fmla="*/ 0 h 6857999"/>
              <a:gd name="connsiteX0" fmla="*/ 0 w 7675128"/>
              <a:gd name="connsiteY0" fmla="*/ 27709 h 6885708"/>
              <a:gd name="connsiteX1" fmla="*/ 7675128 w 7675128"/>
              <a:gd name="connsiteY1" fmla="*/ 0 h 6885708"/>
              <a:gd name="connsiteX2" fmla="*/ 3227820 w 7675128"/>
              <a:gd name="connsiteY2" fmla="*/ 6871853 h 6885708"/>
              <a:gd name="connsiteX3" fmla="*/ 0 w 7675128"/>
              <a:gd name="connsiteY3" fmla="*/ 6885708 h 6885708"/>
              <a:gd name="connsiteX4" fmla="*/ 0 w 7675128"/>
              <a:gd name="connsiteY4" fmla="*/ 27709 h 6885708"/>
              <a:gd name="connsiteX0" fmla="*/ 0 w 7675128"/>
              <a:gd name="connsiteY0" fmla="*/ 27709 h 6899562"/>
              <a:gd name="connsiteX1" fmla="*/ 7675128 w 7675128"/>
              <a:gd name="connsiteY1" fmla="*/ 0 h 6899562"/>
              <a:gd name="connsiteX2" fmla="*/ 3518765 w 7675128"/>
              <a:gd name="connsiteY2" fmla="*/ 6899562 h 6899562"/>
              <a:gd name="connsiteX3" fmla="*/ 0 w 7675128"/>
              <a:gd name="connsiteY3" fmla="*/ 6885708 h 6899562"/>
              <a:gd name="connsiteX4" fmla="*/ 0 w 7675128"/>
              <a:gd name="connsiteY4" fmla="*/ 27709 h 689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5128" h="6899562">
                <a:moveTo>
                  <a:pt x="0" y="27709"/>
                </a:moveTo>
                <a:lnTo>
                  <a:pt x="7675128" y="0"/>
                </a:lnTo>
                <a:lnTo>
                  <a:pt x="3518765" y="6899562"/>
                </a:lnTo>
                <a:lnTo>
                  <a:pt x="0" y="6885708"/>
                </a:lnTo>
                <a:lnTo>
                  <a:pt x="0" y="27709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9296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2699242"/>
            <a:ext cx="5056909" cy="36020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733B35B-9873-42FA-B41A-66113906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7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486526" y="2724150"/>
            <a:ext cx="9362574" cy="41338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3957167-D977-492D-997A-76F1BAEA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5472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6.xml"/><Relationship Id="rId34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5.xml"/><Relationship Id="rId55" Type="http://schemas.openxmlformats.org/officeDocument/2006/relationships/slideLayout" Target="../slideLayouts/slideLayout60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9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7.xml"/><Relationship Id="rId37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8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35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8.xml"/><Relationship Id="rId48" Type="http://schemas.openxmlformats.org/officeDocument/2006/relationships/slideLayout" Target="../slideLayouts/slideLayout53.xml"/><Relationship Id="rId56" Type="http://schemas.openxmlformats.org/officeDocument/2006/relationships/slideLayout" Target="../slideLayouts/slideLayout61.xml"/><Relationship Id="rId8" Type="http://schemas.openxmlformats.org/officeDocument/2006/relationships/slideLayout" Target="../slideLayouts/slideLayout13.xml"/><Relationship Id="rId51" Type="http://schemas.openxmlformats.org/officeDocument/2006/relationships/slideLayout" Target="../slideLayouts/slideLayout56.xml"/><Relationship Id="rId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51.xml"/><Relationship Id="rId59" Type="http://schemas.openxmlformats.org/officeDocument/2006/relationships/image" Target="../media/image1.jpeg"/><Relationship Id="rId20" Type="http://schemas.openxmlformats.org/officeDocument/2006/relationships/slideLayout" Target="../slideLayouts/slideLayout25.xml"/><Relationship Id="rId41" Type="http://schemas.openxmlformats.org/officeDocument/2006/relationships/slideLayout" Target="../slideLayouts/slideLayout46.xml"/><Relationship Id="rId54" Type="http://schemas.openxmlformats.org/officeDocument/2006/relationships/slideLayout" Target="../slideLayouts/slideLayout59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41.xml"/><Relationship Id="rId49" Type="http://schemas.openxmlformats.org/officeDocument/2006/relationships/slideLayout" Target="../slideLayouts/slideLayout54.xml"/><Relationship Id="rId57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15.xml"/><Relationship Id="rId31" Type="http://schemas.openxmlformats.org/officeDocument/2006/relationships/slideLayout" Target="../slideLayouts/slideLayout36.xml"/><Relationship Id="rId44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5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762" r:id="rId3"/>
    <p:sldLayoutId id="2147483763" r:id="rId4"/>
    <p:sldLayoutId id="214748380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5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7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43" r:id="rId2"/>
    <p:sldLayoutId id="2147483744" r:id="rId3"/>
    <p:sldLayoutId id="2147483741" r:id="rId4"/>
    <p:sldLayoutId id="2147483651" r:id="rId5"/>
    <p:sldLayoutId id="2147483746" r:id="rId6"/>
    <p:sldLayoutId id="2147483656" r:id="rId7"/>
    <p:sldLayoutId id="2147483713" r:id="rId8"/>
    <p:sldLayoutId id="2147483659" r:id="rId9"/>
    <p:sldLayoutId id="2147483660" r:id="rId10"/>
    <p:sldLayoutId id="2147483662" r:id="rId11"/>
    <p:sldLayoutId id="2147483716" r:id="rId12"/>
    <p:sldLayoutId id="2147483719" r:id="rId13"/>
    <p:sldLayoutId id="2147483749" r:id="rId14"/>
    <p:sldLayoutId id="2147483664" r:id="rId15"/>
    <p:sldLayoutId id="2147483665" r:id="rId16"/>
    <p:sldLayoutId id="2147483751" r:id="rId17"/>
    <p:sldLayoutId id="2147483675" r:id="rId18"/>
    <p:sldLayoutId id="2147483721" r:id="rId19"/>
    <p:sldLayoutId id="2147483669" r:id="rId20"/>
    <p:sldLayoutId id="2147483670" r:id="rId21"/>
    <p:sldLayoutId id="2147483732" r:id="rId22"/>
    <p:sldLayoutId id="2147483731" r:id="rId23"/>
    <p:sldLayoutId id="2147483671" r:id="rId24"/>
    <p:sldLayoutId id="2147483674" r:id="rId25"/>
    <p:sldLayoutId id="2147483718" r:id="rId26"/>
    <p:sldLayoutId id="2147483676" r:id="rId27"/>
    <p:sldLayoutId id="2147483663" r:id="rId28"/>
    <p:sldLayoutId id="2147483666" r:id="rId29"/>
    <p:sldLayoutId id="2147483745" r:id="rId30"/>
    <p:sldLayoutId id="2147483747" r:id="rId31"/>
    <p:sldLayoutId id="2147483748" r:id="rId32"/>
    <p:sldLayoutId id="2147483750" r:id="rId33"/>
    <p:sldLayoutId id="2147483668" r:id="rId34"/>
    <p:sldLayoutId id="2147483722" r:id="rId35"/>
    <p:sldLayoutId id="2147483723" r:id="rId36"/>
    <p:sldLayoutId id="2147483734" r:id="rId37"/>
    <p:sldLayoutId id="2147483740" r:id="rId38"/>
    <p:sldLayoutId id="2147483724" r:id="rId39"/>
    <p:sldLayoutId id="2147483726" r:id="rId40"/>
    <p:sldLayoutId id="2147483727" r:id="rId41"/>
    <p:sldLayoutId id="2147483733" r:id="rId42"/>
    <p:sldLayoutId id="2147483730" r:id="rId43"/>
    <p:sldLayoutId id="2147483677" r:id="rId44"/>
    <p:sldLayoutId id="2147483680" r:id="rId45"/>
    <p:sldLayoutId id="2147483685" r:id="rId46"/>
    <p:sldLayoutId id="2147483686" r:id="rId47"/>
    <p:sldLayoutId id="2147483690" r:id="rId48"/>
    <p:sldLayoutId id="2147483691" r:id="rId49"/>
    <p:sldLayoutId id="2147483692" r:id="rId50"/>
    <p:sldLayoutId id="2147483693" r:id="rId51"/>
    <p:sldLayoutId id="2147483752" r:id="rId52"/>
    <p:sldLayoutId id="2147483712" r:id="rId53"/>
    <p:sldLayoutId id="2147483812" r:id="rId54"/>
    <p:sldLayoutId id="2147483816" r:id="rId55"/>
    <p:sldLayoutId id="2147483817" r:id="rId56"/>
    <p:sldLayoutId id="2147483818" r:id="rId5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Relationship Id="rId4" Type="http://schemas.openxmlformats.org/officeDocument/2006/relationships/hyperlink" Target="https://www.census.gov/library/visualizations/2023/comm/employer-firms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yfpcu.com/billboards-of-inclusion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19EA8F-1626-47EB-9414-31E1DA28F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341" y="952109"/>
            <a:ext cx="5261317" cy="141088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056C4B3-5F63-44C4-A1B9-6B6399C0CB73}"/>
              </a:ext>
            </a:extLst>
          </p:cNvPr>
          <p:cNvGrpSpPr/>
          <p:nvPr/>
        </p:nvGrpSpPr>
        <p:grpSpPr>
          <a:xfrm>
            <a:off x="5403227" y="3945111"/>
            <a:ext cx="1385543" cy="67706"/>
            <a:chOff x="5213429" y="4257551"/>
            <a:chExt cx="1385543" cy="2467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A782E6-E8E4-454A-AE8F-FB63E4F55773}"/>
                </a:ext>
              </a:extLst>
            </p:cNvPr>
            <p:cNvSpPr/>
            <p:nvPr/>
          </p:nvSpPr>
          <p:spPr>
            <a:xfrm>
              <a:off x="5213429" y="4257551"/>
              <a:ext cx="246743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684E2C-6F32-4AF0-A3E2-6A5661033612}"/>
                </a:ext>
              </a:extLst>
            </p:cNvPr>
            <p:cNvSpPr/>
            <p:nvPr/>
          </p:nvSpPr>
          <p:spPr>
            <a:xfrm>
              <a:off x="5593029" y="4257551"/>
              <a:ext cx="246743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5BC02A-C266-437C-A42F-9560DB0FBFA7}"/>
                </a:ext>
              </a:extLst>
            </p:cNvPr>
            <p:cNvSpPr/>
            <p:nvPr/>
          </p:nvSpPr>
          <p:spPr>
            <a:xfrm>
              <a:off x="5972629" y="4257551"/>
              <a:ext cx="246743" cy="246743"/>
            </a:xfrm>
            <a:prstGeom prst="rect">
              <a:avLst/>
            </a:prstGeom>
            <a:solidFill>
              <a:srgbClr val="7009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D0F723-64AC-41FE-A9E8-8A70E927E7A2}"/>
                </a:ext>
              </a:extLst>
            </p:cNvPr>
            <p:cNvSpPr/>
            <p:nvPr/>
          </p:nvSpPr>
          <p:spPr>
            <a:xfrm>
              <a:off x="6352229" y="4257551"/>
              <a:ext cx="246743" cy="2467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6E86A46-67C1-0131-4A21-75F97C74DF28}"/>
              </a:ext>
            </a:extLst>
          </p:cNvPr>
          <p:cNvSpPr txBox="1"/>
          <p:nvPr/>
        </p:nvSpPr>
        <p:spPr>
          <a:xfrm>
            <a:off x="606452" y="2963705"/>
            <a:ext cx="11111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Lato"/>
              </a:rPr>
              <a:t>Turning The Spotlight On Minority-Owned Small Businesses</a:t>
            </a:r>
          </a:p>
        </p:txBody>
      </p:sp>
      <p:sp>
        <p:nvSpPr>
          <p:cNvPr id="17" name="AutoShape 2" descr="Home">
            <a:extLst>
              <a:ext uri="{FF2B5EF4-FFF2-40B4-BE49-F238E27FC236}">
                <a16:creationId xmlns:a16="http://schemas.microsoft.com/office/drawing/2014/main" id="{D98E7E16-B6CF-9A6E-0F58-AFD1081A1E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421842" cy="14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934323-1006-40DF-9F23-91641F4871D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710" y="5099134"/>
            <a:ext cx="4535433" cy="91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0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CDA85C8D-0F9C-2E04-2834-3EAA89F3E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223" y="313766"/>
            <a:ext cx="4429864" cy="51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ACA1F0D1-895A-4692-9EDA-5477A45128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506" y="313766"/>
            <a:ext cx="4577500" cy="51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5F6617-54B5-4A3E-89B4-8AD8F31903F3}"/>
              </a:ext>
            </a:extLst>
          </p:cNvPr>
          <p:cNvSpPr/>
          <p:nvPr/>
        </p:nvSpPr>
        <p:spPr>
          <a:xfrm>
            <a:off x="2828364" y="5683640"/>
            <a:ext cx="65352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Heart of the City Development Center orchestrates events focused on developing essential skills in a secure environment.</a:t>
            </a:r>
          </a:p>
        </p:txBody>
      </p:sp>
    </p:spTree>
    <p:extLst>
      <p:ext uri="{BB962C8B-B14F-4D97-AF65-F5344CB8AC3E}">
        <p14:creationId xmlns:p14="http://schemas.microsoft.com/office/powerpoint/2010/main" val="4010386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11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01538" y="368445"/>
            <a:ext cx="10988924" cy="392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495296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Financial Plus is a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CDFI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committed to serving diverse communities. </a:t>
            </a:r>
          </a:p>
          <a:p>
            <a:pPr marL="495296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Being a good corporate citizen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within the communities we serve.</a:t>
            </a:r>
          </a:p>
          <a:p>
            <a:pPr marL="495296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Ensure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we have the tools to be a resource for minority-owned businesses.</a:t>
            </a:r>
            <a:endParaRPr lang="en-US" sz="2200" i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38449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Broader Strategy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025F89-F2A9-4684-8769-7F3618064C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6957" t="30802" r="26957" b="-790"/>
          <a:stretch/>
        </p:blipFill>
        <p:spPr>
          <a:xfrm>
            <a:off x="5841939" y="3226561"/>
            <a:ext cx="5290207" cy="33078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D65B587-6459-4570-A9AD-F59FDFAC0A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97" b="2120"/>
          <a:stretch/>
        </p:blipFill>
        <p:spPr>
          <a:xfrm>
            <a:off x="853038" y="3608742"/>
            <a:ext cx="6025282" cy="199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548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12</a:t>
            </a:fld>
            <a:endParaRPr lang="en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4285BD65-BB1E-9AD0-509F-E7BC056C1971}"/>
              </a:ext>
            </a:extLst>
          </p:cNvPr>
          <p:cNvSpPr txBox="1">
            <a:spLocks/>
          </p:cNvSpPr>
          <p:nvPr/>
        </p:nvSpPr>
        <p:spPr>
          <a:xfrm>
            <a:off x="772223" y="38449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Tracking Impact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267760-BAED-4509-8E64-7B51C904581E}"/>
              </a:ext>
            </a:extLst>
          </p:cNvPr>
          <p:cNvSpPr txBox="1"/>
          <p:nvPr/>
        </p:nvSpPr>
        <p:spPr>
          <a:xfrm>
            <a:off x="544643" y="1271325"/>
            <a:ext cx="6704050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t" anchorCtr="0">
            <a:noAutofit/>
          </a:bodyPr>
          <a:lstStyle/>
          <a:p>
            <a:pPr marL="612648" indent="-4572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Received figures from our agency partner detailing billboard impressions.</a:t>
            </a:r>
          </a:p>
          <a:p>
            <a:pPr marL="612648" indent="-4572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Harris Family Health board up for six months. </a:t>
            </a:r>
          </a:p>
          <a:p>
            <a:pPr marL="612648" indent="-4572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Billboards </a:t>
            </a:r>
            <a:r>
              <a:rPr lang="en-US" sz="2200" b="1" dirty="0"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lack mention of Financial Plus.</a:t>
            </a:r>
          </a:p>
          <a:p>
            <a:pPr marL="612648" indent="-4572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Shared photos of the billboards on socials.</a:t>
            </a:r>
          </a:p>
          <a:p>
            <a:pPr marL="612648" indent="-45720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Contest influenced consumers to bank with a local credit union.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B856AE-8F67-4C1D-B947-5A3BDACA8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8693" y="1001545"/>
            <a:ext cx="3924599" cy="5283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037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13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715328" y="1280951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t" anchorCtr="0">
            <a:noAutofit/>
          </a:bodyPr>
          <a:lstStyle/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Do your research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before creating a new initiative. </a:t>
            </a:r>
          </a:p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Involve your Compliance Department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when sponsoring a contest.</a:t>
            </a:r>
          </a:p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hosted the contest in 2024 with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three winners. </a:t>
            </a:r>
          </a:p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Allow more time for all phases and get billboards up in Q3.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38449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Lessons Learned + Future Plans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5268D5-3C79-43A6-87FA-F5112DF012A8}"/>
              </a:ext>
            </a:extLst>
          </p:cNvPr>
          <p:cNvSpPr txBox="1"/>
          <p:nvPr/>
        </p:nvSpPr>
        <p:spPr>
          <a:xfrm>
            <a:off x="5568696" y="3017520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B9E1D7-23C2-4E48-81FA-7DB43047BA86}"/>
              </a:ext>
            </a:extLst>
          </p:cNvPr>
          <p:cNvGrpSpPr/>
          <p:nvPr/>
        </p:nvGrpSpPr>
        <p:grpSpPr>
          <a:xfrm>
            <a:off x="1894839" y="3793580"/>
            <a:ext cx="8402321" cy="2497918"/>
            <a:chOff x="2011679" y="3793580"/>
            <a:chExt cx="8402321" cy="249791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D5CBBA3-4A4F-40FA-BBD4-73A652F0F7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950" r="16296" b="12082"/>
            <a:stretch/>
          </p:blipFill>
          <p:spPr>
            <a:xfrm>
              <a:off x="4945161" y="3793580"/>
              <a:ext cx="5468839" cy="249791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15FEE6D-9D95-4AA8-BFFA-6489ABA2D2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89" t="31238" r="933" b="31337"/>
            <a:stretch/>
          </p:blipFill>
          <p:spPr>
            <a:xfrm>
              <a:off x="2011679" y="3793580"/>
              <a:ext cx="7615177" cy="24979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9022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14</a:t>
            </a:fld>
            <a:endParaRPr lang="e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7811A1-2700-58C6-929E-F7FBC46698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056" t="21978" r="17230" b="6981"/>
          <a:stretch/>
        </p:blipFill>
        <p:spPr>
          <a:xfrm>
            <a:off x="3286540" y="1103884"/>
            <a:ext cx="8905460" cy="5334214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FBD9768C-CE31-F13F-BF31-0D3F8AFFC80F}"/>
              </a:ext>
            </a:extLst>
          </p:cNvPr>
          <p:cNvSpPr txBox="1">
            <a:spLocks/>
          </p:cNvSpPr>
          <p:nvPr/>
        </p:nvSpPr>
        <p:spPr>
          <a:xfrm>
            <a:off x="553502" y="37382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2024 Campaign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F9E96D-D0A5-B009-FF31-F20429552F7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424" t="17102" r="9210" b="6981"/>
          <a:stretch/>
        </p:blipFill>
        <p:spPr>
          <a:xfrm>
            <a:off x="99391" y="1067570"/>
            <a:ext cx="3336460" cy="520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05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4206F-EB1E-46EF-8742-0A6876B0CC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4000" dirty="0">
                <a:solidFill>
                  <a:schemeClr val="tx1"/>
                </a:solidFill>
                <a:latin typeface="Lato"/>
              </a:rPr>
              <a:t>Q&amp;A Discussion Period</a:t>
            </a:r>
          </a:p>
          <a:p>
            <a:endParaRPr lang="en-US" dirty="0">
              <a:solidFill>
                <a:schemeClr val="tx1"/>
              </a:solidFill>
              <a:latin typeface="Lato"/>
            </a:endParaRPr>
          </a:p>
        </p:txBody>
      </p:sp>
      <p:pic>
        <p:nvPicPr>
          <p:cNvPr id="5" name="Picture Placeholder 4" descr="A green plant in a forest&#10;&#10;Description automatically generated">
            <a:extLst>
              <a:ext uri="{FF2B5EF4-FFF2-40B4-BE49-F238E27FC236}">
                <a16:creationId xmlns:a16="http://schemas.microsoft.com/office/drawing/2014/main" id="{9E9716C6-A0F0-423D-9839-500F5C306F0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6" r="27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8385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007093" y="4036040"/>
            <a:ext cx="222244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1001 Connecticut Ave NW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Ste. 1001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Washington, DC 20036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234373" y="4173003"/>
            <a:ext cx="1318699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800-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446-7453</a:t>
            </a:r>
            <a:endParaRPr lang="id-ID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65903" y="4173003"/>
            <a:ext cx="208468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134442" y="4161631"/>
            <a:ext cx="494142" cy="509110"/>
            <a:chOff x="2881183" y="5033900"/>
            <a:chExt cx="199595" cy="205641"/>
          </a:xfrm>
          <a:solidFill>
            <a:schemeClr val="accent1"/>
          </a:solidFill>
        </p:grpSpPr>
        <p:sp>
          <p:nvSpPr>
            <p:cNvPr id="44" name="Rectangle 1512"/>
            <p:cNvSpPr>
              <a:spLocks noChangeArrowheads="1"/>
            </p:cNvSpPr>
            <p:nvPr/>
          </p:nvSpPr>
          <p:spPr bwMode="auto">
            <a:xfrm>
              <a:off x="2953763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5" name="Rectangle 1513"/>
            <p:cNvSpPr>
              <a:spLocks noChangeArrowheads="1"/>
            </p:cNvSpPr>
            <p:nvPr/>
          </p:nvSpPr>
          <p:spPr bwMode="auto">
            <a:xfrm>
              <a:off x="2990052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6" name="Rectangle 1514"/>
            <p:cNvSpPr>
              <a:spLocks noChangeArrowheads="1"/>
            </p:cNvSpPr>
            <p:nvPr/>
          </p:nvSpPr>
          <p:spPr bwMode="auto">
            <a:xfrm>
              <a:off x="2953763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7" name="Rectangle 1515"/>
            <p:cNvSpPr>
              <a:spLocks noChangeArrowheads="1"/>
            </p:cNvSpPr>
            <p:nvPr/>
          </p:nvSpPr>
          <p:spPr bwMode="auto">
            <a:xfrm>
              <a:off x="2990052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8" name="Rectangle 1516"/>
            <p:cNvSpPr>
              <a:spLocks noChangeArrowheads="1"/>
            </p:cNvSpPr>
            <p:nvPr/>
          </p:nvSpPr>
          <p:spPr bwMode="auto">
            <a:xfrm>
              <a:off x="2911421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9" name="Rectangle 1517"/>
            <p:cNvSpPr>
              <a:spLocks noChangeArrowheads="1"/>
            </p:cNvSpPr>
            <p:nvPr/>
          </p:nvSpPr>
          <p:spPr bwMode="auto">
            <a:xfrm>
              <a:off x="2953763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0" name="Rectangle 1518"/>
            <p:cNvSpPr>
              <a:spLocks noChangeArrowheads="1"/>
            </p:cNvSpPr>
            <p:nvPr/>
          </p:nvSpPr>
          <p:spPr bwMode="auto">
            <a:xfrm>
              <a:off x="2990052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1" name="Rectangle 1519"/>
            <p:cNvSpPr>
              <a:spLocks noChangeArrowheads="1"/>
            </p:cNvSpPr>
            <p:nvPr/>
          </p:nvSpPr>
          <p:spPr bwMode="auto">
            <a:xfrm>
              <a:off x="3032387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2" name="Freeform 1520"/>
            <p:cNvSpPr>
              <a:spLocks noEditPoints="1"/>
            </p:cNvSpPr>
            <p:nvPr/>
          </p:nvSpPr>
          <p:spPr bwMode="auto">
            <a:xfrm>
              <a:off x="2881183" y="5033900"/>
              <a:ext cx="199595" cy="205641"/>
            </a:xfrm>
            <a:custGeom>
              <a:avLst/>
              <a:gdLst>
                <a:gd name="T0" fmla="*/ 79 w 99"/>
                <a:gd name="T1" fmla="*/ 54 h 103"/>
                <a:gd name="T2" fmla="*/ 79 w 99"/>
                <a:gd name="T3" fmla="*/ 15 h 103"/>
                <a:gd name="T4" fmla="*/ 78 w 99"/>
                <a:gd name="T5" fmla="*/ 11 h 103"/>
                <a:gd name="T6" fmla="*/ 74 w 99"/>
                <a:gd name="T7" fmla="*/ 10 h 103"/>
                <a:gd name="T8" fmla="*/ 64 w 99"/>
                <a:gd name="T9" fmla="*/ 5 h 103"/>
                <a:gd name="T10" fmla="*/ 64 w 99"/>
                <a:gd name="T11" fmla="*/ 2 h 103"/>
                <a:gd name="T12" fmla="*/ 62 w 99"/>
                <a:gd name="T13" fmla="*/ 0 h 103"/>
                <a:gd name="T14" fmla="*/ 39 w 99"/>
                <a:gd name="T15" fmla="*/ 0 h 103"/>
                <a:gd name="T16" fmla="*/ 37 w 99"/>
                <a:gd name="T17" fmla="*/ 0 h 103"/>
                <a:gd name="T18" fmla="*/ 35 w 99"/>
                <a:gd name="T19" fmla="*/ 2 h 103"/>
                <a:gd name="T20" fmla="*/ 35 w 99"/>
                <a:gd name="T21" fmla="*/ 10 h 103"/>
                <a:gd name="T22" fmla="*/ 25 w 99"/>
                <a:gd name="T23" fmla="*/ 10 h 103"/>
                <a:gd name="T24" fmla="*/ 21 w 99"/>
                <a:gd name="T25" fmla="*/ 11 h 103"/>
                <a:gd name="T26" fmla="*/ 20 w 99"/>
                <a:gd name="T27" fmla="*/ 15 h 103"/>
                <a:gd name="T28" fmla="*/ 5 w 99"/>
                <a:gd name="T29" fmla="*/ 54 h 103"/>
                <a:gd name="T30" fmla="*/ 2 w 99"/>
                <a:gd name="T31" fmla="*/ 54 h 103"/>
                <a:gd name="T32" fmla="*/ 0 w 99"/>
                <a:gd name="T33" fmla="*/ 56 h 103"/>
                <a:gd name="T34" fmla="*/ 0 w 99"/>
                <a:gd name="T35" fmla="*/ 98 h 103"/>
                <a:gd name="T36" fmla="*/ 0 w 99"/>
                <a:gd name="T37" fmla="*/ 101 h 103"/>
                <a:gd name="T38" fmla="*/ 2 w 99"/>
                <a:gd name="T39" fmla="*/ 103 h 103"/>
                <a:gd name="T40" fmla="*/ 94 w 99"/>
                <a:gd name="T41" fmla="*/ 103 h 103"/>
                <a:gd name="T42" fmla="*/ 96 w 99"/>
                <a:gd name="T43" fmla="*/ 103 h 103"/>
                <a:gd name="T44" fmla="*/ 99 w 99"/>
                <a:gd name="T45" fmla="*/ 101 h 103"/>
                <a:gd name="T46" fmla="*/ 99 w 99"/>
                <a:gd name="T47" fmla="*/ 59 h 103"/>
                <a:gd name="T48" fmla="*/ 99 w 99"/>
                <a:gd name="T49" fmla="*/ 56 h 103"/>
                <a:gd name="T50" fmla="*/ 96 w 99"/>
                <a:gd name="T51" fmla="*/ 54 h 103"/>
                <a:gd name="T52" fmla="*/ 94 w 99"/>
                <a:gd name="T53" fmla="*/ 54 h 103"/>
                <a:gd name="T54" fmla="*/ 59 w 99"/>
                <a:gd name="T55" fmla="*/ 93 h 103"/>
                <a:gd name="T56" fmla="*/ 39 w 99"/>
                <a:gd name="T57" fmla="*/ 84 h 103"/>
                <a:gd name="T58" fmla="*/ 10 w 99"/>
                <a:gd name="T59" fmla="*/ 93 h 103"/>
                <a:gd name="T60" fmla="*/ 25 w 99"/>
                <a:gd name="T61" fmla="*/ 64 h 103"/>
                <a:gd name="T62" fmla="*/ 27 w 99"/>
                <a:gd name="T63" fmla="*/ 64 h 103"/>
                <a:gd name="T64" fmla="*/ 30 w 99"/>
                <a:gd name="T65" fmla="*/ 61 h 103"/>
                <a:gd name="T66" fmla="*/ 30 w 99"/>
                <a:gd name="T67" fmla="*/ 19 h 103"/>
                <a:gd name="T68" fmla="*/ 39 w 99"/>
                <a:gd name="T69" fmla="*/ 19 h 103"/>
                <a:gd name="T70" fmla="*/ 43 w 99"/>
                <a:gd name="T71" fmla="*/ 18 h 103"/>
                <a:gd name="T72" fmla="*/ 44 w 99"/>
                <a:gd name="T73" fmla="*/ 15 h 103"/>
                <a:gd name="T74" fmla="*/ 54 w 99"/>
                <a:gd name="T75" fmla="*/ 10 h 103"/>
                <a:gd name="T76" fmla="*/ 54 w 99"/>
                <a:gd name="T77" fmla="*/ 15 h 103"/>
                <a:gd name="T78" fmla="*/ 56 w 99"/>
                <a:gd name="T79" fmla="*/ 18 h 103"/>
                <a:gd name="T80" fmla="*/ 59 w 99"/>
                <a:gd name="T81" fmla="*/ 19 h 103"/>
                <a:gd name="T82" fmla="*/ 69 w 99"/>
                <a:gd name="T83" fmla="*/ 59 h 103"/>
                <a:gd name="T84" fmla="*/ 69 w 99"/>
                <a:gd name="T85" fmla="*/ 61 h 103"/>
                <a:gd name="T86" fmla="*/ 72 w 99"/>
                <a:gd name="T87" fmla="*/ 64 h 103"/>
                <a:gd name="T88" fmla="*/ 89 w 99"/>
                <a:gd name="T89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103">
                  <a:moveTo>
                    <a:pt x="94" y="54"/>
                  </a:moveTo>
                  <a:lnTo>
                    <a:pt x="79" y="54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64" y="10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2" y="10"/>
                  </a:lnTo>
                  <a:lnTo>
                    <a:pt x="21" y="11"/>
                  </a:lnTo>
                  <a:lnTo>
                    <a:pt x="20" y="12"/>
                  </a:lnTo>
                  <a:lnTo>
                    <a:pt x="20" y="15"/>
                  </a:lnTo>
                  <a:lnTo>
                    <a:pt x="20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1" y="55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5" y="103"/>
                  </a:lnTo>
                  <a:lnTo>
                    <a:pt x="94" y="103"/>
                  </a:lnTo>
                  <a:lnTo>
                    <a:pt x="94" y="103"/>
                  </a:lnTo>
                  <a:lnTo>
                    <a:pt x="96" y="103"/>
                  </a:lnTo>
                  <a:lnTo>
                    <a:pt x="97" y="102"/>
                  </a:lnTo>
                  <a:lnTo>
                    <a:pt x="99" y="101"/>
                  </a:lnTo>
                  <a:lnTo>
                    <a:pt x="99" y="98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6"/>
                  </a:lnTo>
                  <a:lnTo>
                    <a:pt x="97" y="55"/>
                  </a:lnTo>
                  <a:lnTo>
                    <a:pt x="96" y="54"/>
                  </a:lnTo>
                  <a:lnTo>
                    <a:pt x="94" y="54"/>
                  </a:lnTo>
                  <a:lnTo>
                    <a:pt x="94" y="54"/>
                  </a:lnTo>
                  <a:close/>
                  <a:moveTo>
                    <a:pt x="89" y="93"/>
                  </a:moveTo>
                  <a:lnTo>
                    <a:pt x="59" y="93"/>
                  </a:lnTo>
                  <a:lnTo>
                    <a:pt x="59" y="84"/>
                  </a:lnTo>
                  <a:lnTo>
                    <a:pt x="39" y="84"/>
                  </a:lnTo>
                  <a:lnTo>
                    <a:pt x="39" y="93"/>
                  </a:lnTo>
                  <a:lnTo>
                    <a:pt x="10" y="93"/>
                  </a:lnTo>
                  <a:lnTo>
                    <a:pt x="10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7" y="64"/>
                  </a:lnTo>
                  <a:lnTo>
                    <a:pt x="28" y="63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2" y="19"/>
                  </a:lnTo>
                  <a:lnTo>
                    <a:pt x="43" y="18"/>
                  </a:lnTo>
                  <a:lnTo>
                    <a:pt x="44" y="17"/>
                  </a:lnTo>
                  <a:lnTo>
                    <a:pt x="44" y="15"/>
                  </a:lnTo>
                  <a:lnTo>
                    <a:pt x="44" y="10"/>
                  </a:lnTo>
                  <a:lnTo>
                    <a:pt x="54" y="10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19"/>
                  </a:lnTo>
                  <a:lnTo>
                    <a:pt x="59" y="19"/>
                  </a:lnTo>
                  <a:lnTo>
                    <a:pt x="69" y="1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61"/>
                  </a:lnTo>
                  <a:lnTo>
                    <a:pt x="70" y="63"/>
                  </a:lnTo>
                  <a:lnTo>
                    <a:pt x="72" y="64"/>
                  </a:lnTo>
                  <a:lnTo>
                    <a:pt x="74" y="64"/>
                  </a:lnTo>
                  <a:lnTo>
                    <a:pt x="89" y="64"/>
                  </a:lnTo>
                  <a:lnTo>
                    <a:pt x="8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</p:grpSp>
      <p:sp>
        <p:nvSpPr>
          <p:cNvPr id="53" name="Freeform 1140"/>
          <p:cNvSpPr>
            <a:spLocks noEditPoints="1"/>
          </p:cNvSpPr>
          <p:nvPr/>
        </p:nvSpPr>
        <p:spPr bwMode="auto">
          <a:xfrm>
            <a:off x="5293252" y="4295654"/>
            <a:ext cx="494142" cy="314457"/>
          </a:xfrm>
          <a:custGeom>
            <a:avLst/>
            <a:gdLst>
              <a:gd name="T0" fmla="*/ 89 w 99"/>
              <a:gd name="T1" fmla="*/ 0 h 64"/>
              <a:gd name="T2" fmla="*/ 10 w 99"/>
              <a:gd name="T3" fmla="*/ 0 h 64"/>
              <a:gd name="T4" fmla="*/ 10 w 99"/>
              <a:gd name="T5" fmla="*/ 0 h 64"/>
              <a:gd name="T6" fmla="*/ 6 w 99"/>
              <a:gd name="T7" fmla="*/ 1 h 64"/>
              <a:gd name="T8" fmla="*/ 2 w 99"/>
              <a:gd name="T9" fmla="*/ 3 h 64"/>
              <a:gd name="T10" fmla="*/ 1 w 99"/>
              <a:gd name="T11" fmla="*/ 6 h 64"/>
              <a:gd name="T12" fmla="*/ 0 w 99"/>
              <a:gd name="T13" fmla="*/ 10 h 64"/>
              <a:gd name="T14" fmla="*/ 0 w 99"/>
              <a:gd name="T15" fmla="*/ 54 h 64"/>
              <a:gd name="T16" fmla="*/ 0 w 99"/>
              <a:gd name="T17" fmla="*/ 54 h 64"/>
              <a:gd name="T18" fmla="*/ 1 w 99"/>
              <a:gd name="T19" fmla="*/ 58 h 64"/>
              <a:gd name="T20" fmla="*/ 2 w 99"/>
              <a:gd name="T21" fmla="*/ 62 h 64"/>
              <a:gd name="T22" fmla="*/ 6 w 99"/>
              <a:gd name="T23" fmla="*/ 63 h 64"/>
              <a:gd name="T24" fmla="*/ 10 w 99"/>
              <a:gd name="T25" fmla="*/ 64 h 64"/>
              <a:gd name="T26" fmla="*/ 89 w 99"/>
              <a:gd name="T27" fmla="*/ 64 h 64"/>
              <a:gd name="T28" fmla="*/ 89 w 99"/>
              <a:gd name="T29" fmla="*/ 64 h 64"/>
              <a:gd name="T30" fmla="*/ 93 w 99"/>
              <a:gd name="T31" fmla="*/ 63 h 64"/>
              <a:gd name="T32" fmla="*/ 96 w 99"/>
              <a:gd name="T33" fmla="*/ 62 h 64"/>
              <a:gd name="T34" fmla="*/ 97 w 99"/>
              <a:gd name="T35" fmla="*/ 58 h 64"/>
              <a:gd name="T36" fmla="*/ 99 w 99"/>
              <a:gd name="T37" fmla="*/ 54 h 64"/>
              <a:gd name="T38" fmla="*/ 99 w 99"/>
              <a:gd name="T39" fmla="*/ 10 h 64"/>
              <a:gd name="T40" fmla="*/ 99 w 99"/>
              <a:gd name="T41" fmla="*/ 10 h 64"/>
              <a:gd name="T42" fmla="*/ 97 w 99"/>
              <a:gd name="T43" fmla="*/ 6 h 64"/>
              <a:gd name="T44" fmla="*/ 96 w 99"/>
              <a:gd name="T45" fmla="*/ 3 h 64"/>
              <a:gd name="T46" fmla="*/ 93 w 99"/>
              <a:gd name="T47" fmla="*/ 1 h 64"/>
              <a:gd name="T48" fmla="*/ 89 w 99"/>
              <a:gd name="T49" fmla="*/ 0 h 64"/>
              <a:gd name="T50" fmla="*/ 89 w 99"/>
              <a:gd name="T51" fmla="*/ 0 h 64"/>
              <a:gd name="T52" fmla="*/ 79 w 99"/>
              <a:gd name="T53" fmla="*/ 10 h 64"/>
              <a:gd name="T54" fmla="*/ 49 w 99"/>
              <a:gd name="T55" fmla="*/ 28 h 64"/>
              <a:gd name="T56" fmla="*/ 20 w 99"/>
              <a:gd name="T57" fmla="*/ 10 h 64"/>
              <a:gd name="T58" fmla="*/ 79 w 99"/>
              <a:gd name="T59" fmla="*/ 10 h 64"/>
              <a:gd name="T60" fmla="*/ 10 w 99"/>
              <a:gd name="T61" fmla="*/ 54 h 64"/>
              <a:gd name="T62" fmla="*/ 10 w 99"/>
              <a:gd name="T63" fmla="*/ 16 h 64"/>
              <a:gd name="T64" fmla="*/ 47 w 99"/>
              <a:gd name="T65" fmla="*/ 38 h 64"/>
              <a:gd name="T66" fmla="*/ 47 w 99"/>
              <a:gd name="T67" fmla="*/ 38 h 64"/>
              <a:gd name="T68" fmla="*/ 49 w 99"/>
              <a:gd name="T69" fmla="*/ 40 h 64"/>
              <a:gd name="T70" fmla="*/ 49 w 99"/>
              <a:gd name="T71" fmla="*/ 40 h 64"/>
              <a:gd name="T72" fmla="*/ 52 w 99"/>
              <a:gd name="T73" fmla="*/ 38 h 64"/>
              <a:gd name="T74" fmla="*/ 89 w 99"/>
              <a:gd name="T75" fmla="*/ 16 h 64"/>
              <a:gd name="T76" fmla="*/ 89 w 99"/>
              <a:gd name="T77" fmla="*/ 54 h 64"/>
              <a:gd name="T78" fmla="*/ 10 w 99"/>
              <a:gd name="T79" fmla="*/ 5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64">
                <a:moveTo>
                  <a:pt x="89" y="0"/>
                </a:moveTo>
                <a:lnTo>
                  <a:pt x="10" y="0"/>
                </a:lnTo>
                <a:lnTo>
                  <a:pt x="10" y="0"/>
                </a:lnTo>
                <a:lnTo>
                  <a:pt x="6" y="1"/>
                </a:lnTo>
                <a:lnTo>
                  <a:pt x="2" y="3"/>
                </a:lnTo>
                <a:lnTo>
                  <a:pt x="1" y="6"/>
                </a:lnTo>
                <a:lnTo>
                  <a:pt x="0" y="10"/>
                </a:lnTo>
                <a:lnTo>
                  <a:pt x="0" y="54"/>
                </a:lnTo>
                <a:lnTo>
                  <a:pt x="0" y="54"/>
                </a:lnTo>
                <a:lnTo>
                  <a:pt x="1" y="58"/>
                </a:lnTo>
                <a:lnTo>
                  <a:pt x="2" y="62"/>
                </a:lnTo>
                <a:lnTo>
                  <a:pt x="6" y="63"/>
                </a:lnTo>
                <a:lnTo>
                  <a:pt x="10" y="64"/>
                </a:lnTo>
                <a:lnTo>
                  <a:pt x="89" y="64"/>
                </a:lnTo>
                <a:lnTo>
                  <a:pt x="89" y="64"/>
                </a:lnTo>
                <a:lnTo>
                  <a:pt x="93" y="63"/>
                </a:lnTo>
                <a:lnTo>
                  <a:pt x="96" y="62"/>
                </a:lnTo>
                <a:lnTo>
                  <a:pt x="97" y="58"/>
                </a:lnTo>
                <a:lnTo>
                  <a:pt x="99" y="54"/>
                </a:lnTo>
                <a:lnTo>
                  <a:pt x="99" y="10"/>
                </a:lnTo>
                <a:lnTo>
                  <a:pt x="99" y="10"/>
                </a:lnTo>
                <a:lnTo>
                  <a:pt x="97" y="6"/>
                </a:lnTo>
                <a:lnTo>
                  <a:pt x="96" y="3"/>
                </a:lnTo>
                <a:lnTo>
                  <a:pt x="93" y="1"/>
                </a:lnTo>
                <a:lnTo>
                  <a:pt x="89" y="0"/>
                </a:lnTo>
                <a:lnTo>
                  <a:pt x="89" y="0"/>
                </a:lnTo>
                <a:close/>
                <a:moveTo>
                  <a:pt x="79" y="10"/>
                </a:moveTo>
                <a:lnTo>
                  <a:pt x="49" y="28"/>
                </a:lnTo>
                <a:lnTo>
                  <a:pt x="20" y="10"/>
                </a:lnTo>
                <a:lnTo>
                  <a:pt x="79" y="10"/>
                </a:lnTo>
                <a:close/>
                <a:moveTo>
                  <a:pt x="10" y="54"/>
                </a:moveTo>
                <a:lnTo>
                  <a:pt x="10" y="16"/>
                </a:lnTo>
                <a:lnTo>
                  <a:pt x="47" y="38"/>
                </a:lnTo>
                <a:lnTo>
                  <a:pt x="47" y="38"/>
                </a:lnTo>
                <a:lnTo>
                  <a:pt x="49" y="40"/>
                </a:lnTo>
                <a:lnTo>
                  <a:pt x="49" y="40"/>
                </a:lnTo>
                <a:lnTo>
                  <a:pt x="52" y="38"/>
                </a:lnTo>
                <a:lnTo>
                  <a:pt x="89" y="16"/>
                </a:lnTo>
                <a:lnTo>
                  <a:pt x="89" y="54"/>
                </a:lnTo>
                <a:lnTo>
                  <a:pt x="10" y="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54" name="Group 53"/>
          <p:cNvGrpSpPr/>
          <p:nvPr/>
        </p:nvGrpSpPr>
        <p:grpSpPr>
          <a:xfrm>
            <a:off x="8361722" y="4173003"/>
            <a:ext cx="452193" cy="465113"/>
            <a:chOff x="1277948" y="2323169"/>
            <a:chExt cx="166839" cy="171607"/>
          </a:xfrm>
          <a:solidFill>
            <a:schemeClr val="accent1"/>
          </a:solidFill>
        </p:grpSpPr>
        <p:sp>
          <p:nvSpPr>
            <p:cNvPr id="55" name="Freeform 1244"/>
            <p:cNvSpPr>
              <a:spLocks noEditPoints="1"/>
            </p:cNvSpPr>
            <p:nvPr/>
          </p:nvSpPr>
          <p:spPr bwMode="auto">
            <a:xfrm>
              <a:off x="1292250" y="2404206"/>
              <a:ext cx="138238" cy="90570"/>
            </a:xfrm>
            <a:custGeom>
              <a:avLst/>
              <a:gdLst>
                <a:gd name="T0" fmla="*/ 60 w 89"/>
                <a:gd name="T1" fmla="*/ 0 h 59"/>
                <a:gd name="T2" fmla="*/ 50 w 89"/>
                <a:gd name="T3" fmla="*/ 10 h 59"/>
                <a:gd name="T4" fmla="*/ 40 w 89"/>
                <a:gd name="T5" fmla="*/ 0 h 59"/>
                <a:gd name="T6" fmla="*/ 30 w 89"/>
                <a:gd name="T7" fmla="*/ 10 h 59"/>
                <a:gd name="T8" fmla="*/ 24 w 89"/>
                <a:gd name="T9" fmla="*/ 11 h 59"/>
                <a:gd name="T10" fmla="*/ 13 w 89"/>
                <a:gd name="T11" fmla="*/ 17 h 59"/>
                <a:gd name="T12" fmla="*/ 5 w 89"/>
                <a:gd name="T13" fmla="*/ 27 h 59"/>
                <a:gd name="T14" fmla="*/ 0 w 89"/>
                <a:gd name="T15" fmla="*/ 38 h 59"/>
                <a:gd name="T16" fmla="*/ 0 w 89"/>
                <a:gd name="T17" fmla="*/ 59 h 59"/>
                <a:gd name="T18" fmla="*/ 89 w 89"/>
                <a:gd name="T19" fmla="*/ 45 h 59"/>
                <a:gd name="T20" fmla="*/ 89 w 89"/>
                <a:gd name="T21" fmla="*/ 38 h 59"/>
                <a:gd name="T22" fmla="*/ 84 w 89"/>
                <a:gd name="T23" fmla="*/ 27 h 59"/>
                <a:gd name="T24" fmla="*/ 77 w 89"/>
                <a:gd name="T25" fmla="*/ 17 h 59"/>
                <a:gd name="T26" fmla="*/ 66 w 89"/>
                <a:gd name="T27" fmla="*/ 11 h 59"/>
                <a:gd name="T28" fmla="*/ 60 w 89"/>
                <a:gd name="T29" fmla="*/ 10 h 59"/>
                <a:gd name="T30" fmla="*/ 35 w 89"/>
                <a:gd name="T31" fmla="*/ 40 h 59"/>
                <a:gd name="T32" fmla="*/ 37 w 89"/>
                <a:gd name="T33" fmla="*/ 32 h 59"/>
                <a:gd name="T34" fmla="*/ 45 w 89"/>
                <a:gd name="T35" fmla="*/ 30 h 59"/>
                <a:gd name="T36" fmla="*/ 48 w 89"/>
                <a:gd name="T37" fmla="*/ 31 h 59"/>
                <a:gd name="T38" fmla="*/ 53 w 89"/>
                <a:gd name="T39" fmla="*/ 36 h 59"/>
                <a:gd name="T40" fmla="*/ 55 w 89"/>
                <a:gd name="T41" fmla="*/ 40 h 59"/>
                <a:gd name="T42" fmla="*/ 52 w 89"/>
                <a:gd name="T43" fmla="*/ 47 h 59"/>
                <a:gd name="T44" fmla="*/ 45 w 89"/>
                <a:gd name="T45" fmla="*/ 49 h 59"/>
                <a:gd name="T46" fmla="*/ 41 w 89"/>
                <a:gd name="T47" fmla="*/ 48 h 59"/>
                <a:gd name="T48" fmla="*/ 36 w 89"/>
                <a:gd name="T49" fmla="*/ 43 h 59"/>
                <a:gd name="T50" fmla="*/ 35 w 89"/>
                <a:gd name="T51" fmla="*/ 40 h 59"/>
                <a:gd name="T52" fmla="*/ 62 w 89"/>
                <a:gd name="T53" fmla="*/ 49 h 59"/>
                <a:gd name="T54" fmla="*/ 63 w 89"/>
                <a:gd name="T55" fmla="*/ 45 h 59"/>
                <a:gd name="T56" fmla="*/ 65 w 89"/>
                <a:gd name="T57" fmla="*/ 40 h 59"/>
                <a:gd name="T58" fmla="*/ 63 w 89"/>
                <a:gd name="T59" fmla="*/ 32 h 59"/>
                <a:gd name="T60" fmla="*/ 52 w 89"/>
                <a:gd name="T61" fmla="*/ 21 h 59"/>
                <a:gd name="T62" fmla="*/ 45 w 89"/>
                <a:gd name="T63" fmla="*/ 20 h 59"/>
                <a:gd name="T64" fmla="*/ 41 w 89"/>
                <a:gd name="T65" fmla="*/ 20 h 59"/>
                <a:gd name="T66" fmla="*/ 31 w 89"/>
                <a:gd name="T67" fmla="*/ 26 h 59"/>
                <a:gd name="T68" fmla="*/ 25 w 89"/>
                <a:gd name="T69" fmla="*/ 36 h 59"/>
                <a:gd name="T70" fmla="*/ 25 w 89"/>
                <a:gd name="T71" fmla="*/ 40 h 59"/>
                <a:gd name="T72" fmla="*/ 28 w 89"/>
                <a:gd name="T73" fmla="*/ 49 h 59"/>
                <a:gd name="T74" fmla="*/ 10 w 89"/>
                <a:gd name="T75" fmla="*/ 45 h 59"/>
                <a:gd name="T76" fmla="*/ 10 w 89"/>
                <a:gd name="T77" fmla="*/ 40 h 59"/>
                <a:gd name="T78" fmla="*/ 14 w 89"/>
                <a:gd name="T79" fmla="*/ 31 h 59"/>
                <a:gd name="T80" fmla="*/ 21 w 89"/>
                <a:gd name="T81" fmla="*/ 24 h 59"/>
                <a:gd name="T82" fmla="*/ 30 w 89"/>
                <a:gd name="T83" fmla="*/ 20 h 59"/>
                <a:gd name="T84" fmla="*/ 45 w 89"/>
                <a:gd name="T85" fmla="*/ 20 h 59"/>
                <a:gd name="T86" fmla="*/ 55 w 89"/>
                <a:gd name="T87" fmla="*/ 20 h 59"/>
                <a:gd name="T88" fmla="*/ 65 w 89"/>
                <a:gd name="T89" fmla="*/ 22 h 59"/>
                <a:gd name="T90" fmla="*/ 72 w 89"/>
                <a:gd name="T91" fmla="*/ 27 h 59"/>
                <a:gd name="T92" fmla="*/ 77 w 89"/>
                <a:gd name="T93" fmla="*/ 35 h 59"/>
                <a:gd name="T94" fmla="*/ 79 w 89"/>
                <a:gd name="T95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59">
                  <a:moveTo>
                    <a:pt x="60" y="10"/>
                  </a:moveTo>
                  <a:lnTo>
                    <a:pt x="60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4" y="11"/>
                  </a:lnTo>
                  <a:lnTo>
                    <a:pt x="19" y="14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5" y="27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9"/>
                  </a:lnTo>
                  <a:lnTo>
                    <a:pt x="89" y="59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7" y="32"/>
                  </a:lnTo>
                  <a:lnTo>
                    <a:pt x="84" y="27"/>
                  </a:lnTo>
                  <a:lnTo>
                    <a:pt x="81" y="22"/>
                  </a:lnTo>
                  <a:lnTo>
                    <a:pt x="77" y="17"/>
                  </a:lnTo>
                  <a:lnTo>
                    <a:pt x="71" y="14"/>
                  </a:lnTo>
                  <a:lnTo>
                    <a:pt x="66" y="11"/>
                  </a:lnTo>
                  <a:lnTo>
                    <a:pt x="60" y="10"/>
                  </a:lnTo>
                  <a:lnTo>
                    <a:pt x="60" y="10"/>
                  </a:lnTo>
                  <a:close/>
                  <a:moveTo>
                    <a:pt x="35" y="40"/>
                  </a:moveTo>
                  <a:lnTo>
                    <a:pt x="35" y="40"/>
                  </a:lnTo>
                  <a:lnTo>
                    <a:pt x="36" y="36"/>
                  </a:lnTo>
                  <a:lnTo>
                    <a:pt x="37" y="32"/>
                  </a:lnTo>
                  <a:lnTo>
                    <a:pt x="41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8" y="31"/>
                  </a:lnTo>
                  <a:lnTo>
                    <a:pt x="52" y="32"/>
                  </a:lnTo>
                  <a:lnTo>
                    <a:pt x="53" y="36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3" y="43"/>
                  </a:lnTo>
                  <a:lnTo>
                    <a:pt x="52" y="47"/>
                  </a:lnTo>
                  <a:lnTo>
                    <a:pt x="48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1" y="48"/>
                  </a:lnTo>
                  <a:lnTo>
                    <a:pt x="37" y="47"/>
                  </a:lnTo>
                  <a:lnTo>
                    <a:pt x="36" y="43"/>
                  </a:lnTo>
                  <a:lnTo>
                    <a:pt x="35" y="40"/>
                  </a:lnTo>
                  <a:lnTo>
                    <a:pt x="35" y="40"/>
                  </a:lnTo>
                  <a:close/>
                  <a:moveTo>
                    <a:pt x="79" y="49"/>
                  </a:moveTo>
                  <a:lnTo>
                    <a:pt x="62" y="49"/>
                  </a:lnTo>
                  <a:lnTo>
                    <a:pt x="62" y="49"/>
                  </a:lnTo>
                  <a:lnTo>
                    <a:pt x="63" y="4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6"/>
                  </a:lnTo>
                  <a:lnTo>
                    <a:pt x="63" y="32"/>
                  </a:lnTo>
                  <a:lnTo>
                    <a:pt x="58" y="26"/>
                  </a:lnTo>
                  <a:lnTo>
                    <a:pt x="52" y="21"/>
                  </a:lnTo>
                  <a:lnTo>
                    <a:pt x="48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1" y="20"/>
                  </a:lnTo>
                  <a:lnTo>
                    <a:pt x="37" y="21"/>
                  </a:lnTo>
                  <a:lnTo>
                    <a:pt x="31" y="26"/>
                  </a:lnTo>
                  <a:lnTo>
                    <a:pt x="26" y="32"/>
                  </a:lnTo>
                  <a:lnTo>
                    <a:pt x="25" y="36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5"/>
                  </a:lnTo>
                  <a:lnTo>
                    <a:pt x="28" y="49"/>
                  </a:lnTo>
                  <a:lnTo>
                    <a:pt x="10" y="49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0"/>
                  </a:lnTo>
                  <a:lnTo>
                    <a:pt x="13" y="35"/>
                  </a:lnTo>
                  <a:lnTo>
                    <a:pt x="14" y="31"/>
                  </a:lnTo>
                  <a:lnTo>
                    <a:pt x="18" y="27"/>
                  </a:lnTo>
                  <a:lnTo>
                    <a:pt x="21" y="24"/>
                  </a:lnTo>
                  <a:lnTo>
                    <a:pt x="25" y="22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5" y="22"/>
                  </a:lnTo>
                  <a:lnTo>
                    <a:pt x="68" y="24"/>
                  </a:lnTo>
                  <a:lnTo>
                    <a:pt x="72" y="27"/>
                  </a:lnTo>
                  <a:lnTo>
                    <a:pt x="76" y="31"/>
                  </a:lnTo>
                  <a:lnTo>
                    <a:pt x="77" y="35"/>
                  </a:lnTo>
                  <a:lnTo>
                    <a:pt x="79" y="40"/>
                  </a:lnTo>
                  <a:lnTo>
                    <a:pt x="79" y="45"/>
                  </a:lnTo>
                  <a:lnTo>
                    <a:pt x="79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245"/>
            <p:cNvSpPr>
              <a:spLocks noEditPoints="1"/>
            </p:cNvSpPr>
            <p:nvPr/>
          </p:nvSpPr>
          <p:spPr bwMode="auto">
            <a:xfrm>
              <a:off x="1277948" y="2323169"/>
              <a:ext cx="166839" cy="90570"/>
            </a:xfrm>
            <a:custGeom>
              <a:avLst/>
              <a:gdLst>
                <a:gd name="T0" fmla="*/ 86 w 104"/>
                <a:gd name="T1" fmla="*/ 15 h 55"/>
                <a:gd name="T2" fmla="*/ 79 w 104"/>
                <a:gd name="T3" fmla="*/ 8 h 55"/>
                <a:gd name="T4" fmla="*/ 62 w 104"/>
                <a:gd name="T5" fmla="*/ 1 h 55"/>
                <a:gd name="T6" fmla="*/ 42 w 104"/>
                <a:gd name="T7" fmla="*/ 1 h 55"/>
                <a:gd name="T8" fmla="*/ 25 w 104"/>
                <a:gd name="T9" fmla="*/ 8 h 55"/>
                <a:gd name="T10" fmla="*/ 2 w 104"/>
                <a:gd name="T11" fmla="*/ 28 h 55"/>
                <a:gd name="T12" fmla="*/ 1 w 104"/>
                <a:gd name="T13" fmla="*/ 32 h 55"/>
                <a:gd name="T14" fmla="*/ 0 w 104"/>
                <a:gd name="T15" fmla="*/ 36 h 55"/>
                <a:gd name="T16" fmla="*/ 2 w 104"/>
                <a:gd name="T17" fmla="*/ 42 h 55"/>
                <a:gd name="T18" fmla="*/ 14 w 104"/>
                <a:gd name="T19" fmla="*/ 53 h 55"/>
                <a:gd name="T20" fmla="*/ 21 w 104"/>
                <a:gd name="T21" fmla="*/ 55 h 55"/>
                <a:gd name="T22" fmla="*/ 25 w 104"/>
                <a:gd name="T23" fmla="*/ 55 h 55"/>
                <a:gd name="T24" fmla="*/ 38 w 104"/>
                <a:gd name="T25" fmla="*/ 42 h 55"/>
                <a:gd name="T26" fmla="*/ 39 w 104"/>
                <a:gd name="T27" fmla="*/ 39 h 55"/>
                <a:gd name="T28" fmla="*/ 41 w 104"/>
                <a:gd name="T29" fmla="*/ 36 h 55"/>
                <a:gd name="T30" fmla="*/ 38 w 104"/>
                <a:gd name="T31" fmla="*/ 28 h 55"/>
                <a:gd name="T32" fmla="*/ 27 w 104"/>
                <a:gd name="T33" fmla="*/ 18 h 55"/>
                <a:gd name="T34" fmla="*/ 39 w 104"/>
                <a:gd name="T35" fmla="*/ 12 h 55"/>
                <a:gd name="T36" fmla="*/ 52 w 104"/>
                <a:gd name="T37" fmla="*/ 10 h 55"/>
                <a:gd name="T38" fmla="*/ 64 w 104"/>
                <a:gd name="T39" fmla="*/ 12 h 55"/>
                <a:gd name="T40" fmla="*/ 76 w 104"/>
                <a:gd name="T41" fmla="*/ 18 h 55"/>
                <a:gd name="T42" fmla="*/ 65 w 104"/>
                <a:gd name="T43" fmla="*/ 28 h 55"/>
                <a:gd name="T44" fmla="*/ 63 w 104"/>
                <a:gd name="T45" fmla="*/ 36 h 55"/>
                <a:gd name="T46" fmla="*/ 65 w 104"/>
                <a:gd name="T47" fmla="*/ 42 h 55"/>
                <a:gd name="T48" fmla="*/ 76 w 104"/>
                <a:gd name="T49" fmla="*/ 53 h 55"/>
                <a:gd name="T50" fmla="*/ 83 w 104"/>
                <a:gd name="T51" fmla="*/ 55 h 55"/>
                <a:gd name="T52" fmla="*/ 88 w 104"/>
                <a:gd name="T53" fmla="*/ 55 h 55"/>
                <a:gd name="T54" fmla="*/ 101 w 104"/>
                <a:gd name="T55" fmla="*/ 42 h 55"/>
                <a:gd name="T56" fmla="*/ 102 w 104"/>
                <a:gd name="T57" fmla="*/ 39 h 55"/>
                <a:gd name="T58" fmla="*/ 102 w 104"/>
                <a:gd name="T59" fmla="*/ 32 h 55"/>
                <a:gd name="T60" fmla="*/ 101 w 104"/>
                <a:gd name="T61" fmla="*/ 28 h 55"/>
                <a:gd name="T62" fmla="*/ 21 w 104"/>
                <a:gd name="T63" fmla="*/ 25 h 55"/>
                <a:gd name="T64" fmla="*/ 21 w 104"/>
                <a:gd name="T65" fmla="*/ 45 h 55"/>
                <a:gd name="T66" fmla="*/ 83 w 104"/>
                <a:gd name="T67" fmla="*/ 45 h 55"/>
                <a:gd name="T68" fmla="*/ 83 w 104"/>
                <a:gd name="T69" fmla="*/ 25 h 55"/>
                <a:gd name="T70" fmla="*/ 83 w 104"/>
                <a:gd name="T7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55">
                  <a:moveTo>
                    <a:pt x="101" y="28"/>
                  </a:moveTo>
                  <a:lnTo>
                    <a:pt x="86" y="15"/>
                  </a:lnTo>
                  <a:lnTo>
                    <a:pt x="86" y="15"/>
                  </a:lnTo>
                  <a:lnTo>
                    <a:pt x="79" y="8"/>
                  </a:lnTo>
                  <a:lnTo>
                    <a:pt x="70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3" y="4"/>
                  </a:lnTo>
                  <a:lnTo>
                    <a:pt x="25" y="8"/>
                  </a:lnTo>
                  <a:lnTo>
                    <a:pt x="17" y="15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" y="39"/>
                  </a:lnTo>
                  <a:lnTo>
                    <a:pt x="2" y="4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6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27" y="53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9" y="39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39" y="32"/>
                  </a:lnTo>
                  <a:lnTo>
                    <a:pt x="38" y="2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33" y="15"/>
                  </a:lnTo>
                  <a:lnTo>
                    <a:pt x="39" y="12"/>
                  </a:lnTo>
                  <a:lnTo>
                    <a:pt x="46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4" y="12"/>
                  </a:lnTo>
                  <a:lnTo>
                    <a:pt x="70" y="15"/>
                  </a:lnTo>
                  <a:lnTo>
                    <a:pt x="76" y="18"/>
                  </a:lnTo>
                  <a:lnTo>
                    <a:pt x="65" y="28"/>
                  </a:lnTo>
                  <a:lnTo>
                    <a:pt x="65" y="28"/>
                  </a:lnTo>
                  <a:lnTo>
                    <a:pt x="64" y="32"/>
                  </a:lnTo>
                  <a:lnTo>
                    <a:pt x="63" y="36"/>
                  </a:lnTo>
                  <a:lnTo>
                    <a:pt x="64" y="39"/>
                  </a:lnTo>
                  <a:lnTo>
                    <a:pt x="65" y="42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9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8" y="55"/>
                  </a:lnTo>
                  <a:lnTo>
                    <a:pt x="90" y="53"/>
                  </a:lnTo>
                  <a:lnTo>
                    <a:pt x="101" y="42"/>
                  </a:lnTo>
                  <a:lnTo>
                    <a:pt x="101" y="42"/>
                  </a:lnTo>
                  <a:lnTo>
                    <a:pt x="102" y="39"/>
                  </a:lnTo>
                  <a:lnTo>
                    <a:pt x="104" y="36"/>
                  </a:lnTo>
                  <a:lnTo>
                    <a:pt x="102" y="32"/>
                  </a:lnTo>
                  <a:lnTo>
                    <a:pt x="101" y="28"/>
                  </a:lnTo>
                  <a:lnTo>
                    <a:pt x="101" y="28"/>
                  </a:lnTo>
                  <a:close/>
                  <a:moveTo>
                    <a:pt x="10" y="36"/>
                  </a:moveTo>
                  <a:lnTo>
                    <a:pt x="21" y="25"/>
                  </a:lnTo>
                  <a:lnTo>
                    <a:pt x="31" y="36"/>
                  </a:lnTo>
                  <a:lnTo>
                    <a:pt x="21" y="45"/>
                  </a:lnTo>
                  <a:lnTo>
                    <a:pt x="10" y="36"/>
                  </a:lnTo>
                  <a:close/>
                  <a:moveTo>
                    <a:pt x="83" y="45"/>
                  </a:moveTo>
                  <a:lnTo>
                    <a:pt x="73" y="36"/>
                  </a:lnTo>
                  <a:lnTo>
                    <a:pt x="83" y="25"/>
                  </a:lnTo>
                  <a:lnTo>
                    <a:pt x="94" y="36"/>
                  </a:lnTo>
                  <a:lnTo>
                    <a:pt x="83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294182" y="1247645"/>
            <a:ext cx="76766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6000" dirty="0">
                <a:latin typeface="Lato"/>
              </a:rPr>
              <a:t>THANK YOU FOR WATCHING</a:t>
            </a:r>
            <a:endParaRPr lang="id-ID" sz="6000" b="1" dirty="0">
              <a:latin typeface="Lato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87218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40058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08447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7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elay 7">
            <a:extLst>
              <a:ext uri="{FF2B5EF4-FFF2-40B4-BE49-F238E27FC236}">
                <a16:creationId xmlns:a16="http://schemas.microsoft.com/office/drawing/2014/main" id="{E2591F2C-D59A-471D-99F6-07F8F392FD6B}"/>
              </a:ext>
            </a:extLst>
          </p:cNvPr>
          <p:cNvSpPr/>
          <p:nvPr/>
        </p:nvSpPr>
        <p:spPr>
          <a:xfrm rot="16200000">
            <a:off x="6968695" y="1634695"/>
            <a:ext cx="5284286" cy="5162324"/>
          </a:xfrm>
          <a:prstGeom prst="flowChartDelay">
            <a:avLst/>
          </a:prstGeom>
          <a:solidFill>
            <a:srgbClr val="9DD8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Google Shape;63;p14"/>
          <p:cNvSpPr txBox="1"/>
          <p:nvPr/>
        </p:nvSpPr>
        <p:spPr>
          <a:xfrm>
            <a:off x="0" y="6013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2</a:t>
            </a:fld>
            <a:endParaRPr lang="en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03798" y="318520"/>
            <a:ext cx="11070459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Speaker from Financial Plus Credit Union</a:t>
            </a:r>
            <a:endParaRPr lang="en-US" sz="40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422E30-BF54-5E1A-34CB-D4614E9113A1}"/>
              </a:ext>
            </a:extLst>
          </p:cNvPr>
          <p:cNvSpPr txBox="1"/>
          <p:nvPr/>
        </p:nvSpPr>
        <p:spPr>
          <a:xfrm>
            <a:off x="1193725" y="3032874"/>
            <a:ext cx="38793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Lato" panose="020F0502020204030203" pitchFamily="34" charset="0"/>
              </a:rPr>
              <a:t>Allen Williams, NDCCDP</a:t>
            </a:r>
          </a:p>
          <a:p>
            <a:r>
              <a:rPr lang="en-US" sz="2200" dirty="0">
                <a:latin typeface="Lato" panose="020F0502020204030203" pitchFamily="34" charset="0"/>
              </a:rPr>
              <a:t>DEI Business Partner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D5E7CB-350F-4EC9-9E7C-B6368A7D2F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8" b="2522"/>
          <a:stretch/>
        </p:blipFill>
        <p:spPr>
          <a:xfrm>
            <a:off x="7029675" y="1573713"/>
            <a:ext cx="7613249" cy="624699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606F5D-5BF4-4B00-B8A2-9E7154DF53F4}"/>
              </a:ext>
            </a:extLst>
          </p:cNvPr>
          <p:cNvCxnSpPr>
            <a:cxnSpLocks/>
          </p:cNvCxnSpPr>
          <p:nvPr/>
        </p:nvCxnSpPr>
        <p:spPr>
          <a:xfrm>
            <a:off x="1042012" y="2925996"/>
            <a:ext cx="0" cy="101970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3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411018" y="1491305"/>
            <a:ext cx="4030783" cy="3329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Flint, MI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Approx. $1.3B in assets</a:t>
            </a:r>
          </a:p>
          <a:p>
            <a:pPr marL="609585" indent="-457189"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Over 82,000 members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276 FTEs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12 branches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200" dirty="0">
              <a:latin typeface="Lato" panose="020F0502020204030203"/>
              <a:ea typeface="Roboto" panose="020B0604020202020204" charset="0"/>
              <a:cs typeface="Arial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/>
              <a:buChar char="●"/>
            </a:pPr>
            <a:endParaRPr lang="en-US" sz="2200" dirty="0">
              <a:latin typeface="Lato" panose="020F0502020204030203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Financial Plus Credit Union</a:t>
            </a:r>
            <a:endParaRPr lang="en-US" sz="40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99DF3E-E50F-4784-8EF1-A15F40F0D6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119" y="1406876"/>
            <a:ext cx="6941448" cy="390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4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367108" y="1116488"/>
            <a:ext cx="6166353" cy="5426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495296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Sustaining a small business can be challenging</a:t>
            </a:r>
            <a:r>
              <a:rPr lang="en-US" sz="22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Latest U.S. Census Data shows increased growth in minority-owned businesses, but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they remain underrepresented.</a:t>
            </a:r>
          </a:p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recognize the challenges minority-owned business owners face.</a:t>
            </a:r>
          </a:p>
          <a:p>
            <a:pPr marL="609585" indent="-457189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Advertising can be the one piece missing for a successful small business.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Challenge/Opportunity</a:t>
            </a:r>
          </a:p>
        </p:txBody>
      </p:sp>
      <p:pic>
        <p:nvPicPr>
          <p:cNvPr id="1026" name="Picture 2" descr="Percentage of Employer Firms by Size of Firm">
            <a:extLst>
              <a:ext uri="{FF2B5EF4-FFF2-40B4-BE49-F238E27FC236}">
                <a16:creationId xmlns:a16="http://schemas.microsoft.com/office/drawing/2014/main" id="{5E7E86EB-2025-4684-A680-2C7C7F363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678" y="1241362"/>
            <a:ext cx="4888687" cy="4888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651F7A6-432C-4E94-899D-22F8A91BDDA4}"/>
              </a:ext>
            </a:extLst>
          </p:cNvPr>
          <p:cNvSpPr txBox="1"/>
          <p:nvPr/>
        </p:nvSpPr>
        <p:spPr>
          <a:xfrm>
            <a:off x="8403198" y="6091659"/>
            <a:ext cx="3056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hlinkClick r:id="rId4"/>
              </a:rPr>
              <a:t>Data from October 26, 2023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70305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</a:t>
            </a:fld>
            <a:endParaRPr lang="en" dirty="0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1B1640C-16C2-3948-DA07-C4C66FD1BC3E}"/>
              </a:ext>
            </a:extLst>
          </p:cNvPr>
          <p:cNvSpPr txBox="1">
            <a:spLocks/>
          </p:cNvSpPr>
          <p:nvPr/>
        </p:nvSpPr>
        <p:spPr>
          <a:xfrm>
            <a:off x="553502" y="37382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Billboards of Inclusion Contest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057296-7A0C-9704-9BB0-662F716F545C}"/>
              </a:ext>
            </a:extLst>
          </p:cNvPr>
          <p:cNvSpPr txBox="1"/>
          <p:nvPr/>
        </p:nvSpPr>
        <p:spPr>
          <a:xfrm>
            <a:off x="553502" y="1345867"/>
            <a:ext cx="6869273" cy="4091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Created “Billboards of Inclusion” in August 2023.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Submissions open to small business owners in MI.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Winners worked with our in-house marketing team to design a billboard that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reflects their brand identity and community impact.</a:t>
            </a:r>
            <a:endParaRPr lang="en-US" sz="2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Awarded two winners with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four weeks of billboard advertising.</a:t>
            </a:r>
            <a:endParaRPr lang="en-US" sz="22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Exposure is invaluable for small businesses.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1F3DD1-E59A-4C25-9F77-DEA39B71EC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6237" y="1644924"/>
            <a:ext cx="3992260" cy="399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135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5D381A0-C44D-9631-C469-0328AD95F4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41" t="10145" r="1523" b="18550"/>
          <a:stretch/>
        </p:blipFill>
        <p:spPr>
          <a:xfrm>
            <a:off x="162339" y="715616"/>
            <a:ext cx="11867322" cy="48900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A5D3964-6A09-A389-DB8B-0BBEE37CB943}"/>
              </a:ext>
            </a:extLst>
          </p:cNvPr>
          <p:cNvSpPr txBox="1"/>
          <p:nvPr/>
        </p:nvSpPr>
        <p:spPr>
          <a:xfrm>
            <a:off x="3207854" y="5282504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View the application &amp; full contest details for 2024 </a:t>
            </a: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hlinkClick r:id="rId3"/>
              </a:rPr>
              <a:t>here</a:t>
            </a:r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45384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93D7F24-08D6-4BEC-F13B-9139C0A103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837" t="18841" r="15625" b="7101"/>
          <a:stretch/>
        </p:blipFill>
        <p:spPr>
          <a:xfrm>
            <a:off x="718930" y="-192642"/>
            <a:ext cx="10754139" cy="644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809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8</a:t>
            </a:fld>
            <a:endParaRPr lang="en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358839"/>
            <a:ext cx="10515600" cy="5599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Spreading the Word + Winner Selection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FA67A-C638-4006-BDED-343380D95E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5" b="7947"/>
          <a:stretch/>
        </p:blipFill>
        <p:spPr>
          <a:xfrm>
            <a:off x="7525365" y="1188954"/>
            <a:ext cx="4092895" cy="2712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88B025-6E70-4E40-9005-4FFF00BB4E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3" b="5239"/>
          <a:stretch/>
        </p:blipFill>
        <p:spPr>
          <a:xfrm>
            <a:off x="7525366" y="4052046"/>
            <a:ext cx="4124206" cy="240939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68D827-0644-4D9F-A851-B0EE3FD719E3}"/>
              </a:ext>
            </a:extLst>
          </p:cNvPr>
          <p:cNvSpPr txBox="1"/>
          <p:nvPr/>
        </p:nvSpPr>
        <p:spPr>
          <a:xfrm>
            <a:off x="764498" y="1335818"/>
            <a:ext cx="6520722" cy="5452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98359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Leaned on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community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relationships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to promote the contest. </a:t>
            </a:r>
          </a:p>
          <a:p>
            <a:pPr marL="498359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FPCU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selection committee 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received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over 50 applications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</a:t>
            </a:r>
          </a:p>
          <a:p>
            <a:pPr marL="498359" lvl="1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Used a scorecard to select winners.</a:t>
            </a:r>
          </a:p>
          <a:p>
            <a:pPr marL="498359" lvl="1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Individuals recused themselves from scoring entrants they knew.</a:t>
            </a:r>
          </a:p>
          <a:p>
            <a:pPr marL="498359" indent="-342900">
              <a:lnSpc>
                <a:spcPct val="150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Winners: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Harris Family Health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and </a:t>
            </a:r>
            <a:r>
              <a:rPr lang="en-US" sz="2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Heart of the City Development Center</a:t>
            </a:r>
            <a:r>
              <a:rPr lang="en-US" sz="2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5015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6833558-4512-5118-2BFE-A47006F9CD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746" y="327209"/>
            <a:ext cx="4558508" cy="5145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90CCFB-EF06-3345-4473-DF7F4EF446C0}"/>
              </a:ext>
            </a:extLst>
          </p:cNvPr>
          <p:cNvSpPr txBox="1"/>
          <p:nvPr/>
        </p:nvSpPr>
        <p:spPr>
          <a:xfrm>
            <a:off x="3333239" y="5607461"/>
            <a:ext cx="590040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Harris Family Health is Flint’s first direct primary care clinic. The organization serves individuals facing barriers to traditional medical services.</a:t>
            </a:r>
          </a:p>
        </p:txBody>
      </p:sp>
    </p:spTree>
    <p:extLst>
      <p:ext uri="{BB962C8B-B14F-4D97-AF65-F5344CB8AC3E}">
        <p14:creationId xmlns:p14="http://schemas.microsoft.com/office/powerpoint/2010/main" val="1785938634"/>
      </p:ext>
    </p:extLst>
  </p:cSld>
  <p:clrMapOvr>
    <a:masterClrMapping/>
  </p:clrMapOvr>
</p:sld>
</file>

<file path=ppt/theme/theme1.xml><?xml version="1.0" encoding="utf-8"?>
<a:theme xmlns:a="http://schemas.openxmlformats.org/drawingml/2006/main" name="1 - Standard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- Alternate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28851</TotalTime>
  <Words>682</Words>
  <Application>Microsoft Office PowerPoint</Application>
  <PresentationFormat>Widescreen</PresentationFormat>
  <Paragraphs>90</Paragraphs>
  <Slides>16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Calibri</vt:lpstr>
      <vt:lpstr>Calibri Light</vt:lpstr>
      <vt:lpstr>Lato</vt:lpstr>
      <vt:lpstr>Lato Black</vt:lpstr>
      <vt:lpstr>Open Sans</vt:lpstr>
      <vt:lpstr>Open Sans</vt:lpstr>
      <vt:lpstr>Roboto</vt:lpstr>
      <vt:lpstr>1 - Standard Slides</vt:lpstr>
      <vt:lpstr>2 - Alternate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Alexis Merrill</cp:lastModifiedBy>
  <cp:revision>623</cp:revision>
  <dcterms:created xsi:type="dcterms:W3CDTF">2017-02-23T03:41:42Z</dcterms:created>
  <dcterms:modified xsi:type="dcterms:W3CDTF">2024-07-17T17:42:28Z</dcterms:modified>
</cp:coreProperties>
</file>